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7" r:id="rId2"/>
    <p:sldId id="258" r:id="rId3"/>
    <p:sldId id="262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3/20/2022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730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3/20/2022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61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3/20/2022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400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3/20/2022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4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3/20/2022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083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3/20/2022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632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3/20/2022</a:t>
            </a:fld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28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3/20/2022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78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3/20/2022</a:t>
            </a:fld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564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3/20/2022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787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3/20/2022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779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chemeClr val="accent4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3/20/2022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04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900" advClick="0" advTm="3000">
        <p14:warp dir="in"/>
      </p:transition>
    </mc:Choice>
    <mc:Fallback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0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12" Type="http://schemas.openxmlformats.org/officeDocument/2006/relationships/image" Target="../media/image2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11" Type="http://schemas.openxmlformats.org/officeDocument/2006/relationships/image" Target="../media/image28.jpg"/><Relationship Id="rId5" Type="http://schemas.openxmlformats.org/officeDocument/2006/relationships/image" Target="../media/image22.jpg"/><Relationship Id="rId10" Type="http://schemas.openxmlformats.org/officeDocument/2006/relationships/image" Target="../media/image27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12" Type="http://schemas.openxmlformats.org/officeDocument/2006/relationships/image" Target="../media/image40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11" Type="http://schemas.openxmlformats.org/officeDocument/2006/relationships/image" Target="../media/image39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52.pn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12" Type="http://schemas.openxmlformats.org/officeDocument/2006/relationships/image" Target="../media/image51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11" Type="http://schemas.openxmlformats.org/officeDocument/2006/relationships/image" Target="../media/image50.jpg"/><Relationship Id="rId5" Type="http://schemas.openxmlformats.org/officeDocument/2006/relationships/image" Target="../media/image44.jpg"/><Relationship Id="rId10" Type="http://schemas.openxmlformats.org/officeDocument/2006/relationships/image" Target="../media/image49.jpg"/><Relationship Id="rId4" Type="http://schemas.openxmlformats.org/officeDocument/2006/relationships/image" Target="../media/image43.jpg"/><Relationship Id="rId9" Type="http://schemas.openxmlformats.org/officeDocument/2006/relationships/image" Target="../media/image4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67425"/>
            <a:ext cx="9144000" cy="1712890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Erasmus+ KA 122 </a:t>
            </a:r>
            <a:r>
              <a:rPr lang="it-IT" sz="2400" b="1" dirty="0" err="1">
                <a:solidFill>
                  <a:srgbClr val="C00000"/>
                </a:solidFill>
              </a:rPr>
              <a:t>Seasonal@Glocal</a:t>
            </a:r>
            <a:br>
              <a:rPr lang="it-IT" sz="2400" b="1" dirty="0">
                <a:solidFill>
                  <a:srgbClr val="C00000"/>
                </a:solidFill>
              </a:rPr>
            </a:br>
            <a:r>
              <a:rPr lang="it-IT" sz="2400" b="1" dirty="0">
                <a:solidFill>
                  <a:srgbClr val="C00000"/>
                </a:solidFill>
              </a:rPr>
              <a:t> Mobilità per l’apprendimento individuale</a:t>
            </a:r>
            <a:br>
              <a:rPr lang="it-IT" sz="2400" b="1" dirty="0">
                <a:solidFill>
                  <a:srgbClr val="C00000"/>
                </a:solidFill>
              </a:rPr>
            </a:br>
            <a:r>
              <a:rPr lang="it-IT" sz="2400" b="1" dirty="0">
                <a:solidFill>
                  <a:srgbClr val="C00000"/>
                </a:solidFill>
              </a:rPr>
              <a:t> FINANZIATO DALLA COMUNITA’ EUROPEA </a:t>
            </a:r>
            <a:br>
              <a:rPr lang="it-IT" sz="2400" b="1" dirty="0">
                <a:solidFill>
                  <a:srgbClr val="C00000"/>
                </a:solidFill>
              </a:rPr>
            </a:br>
            <a:r>
              <a:rPr lang="it-IT" sz="2400" b="1" dirty="0">
                <a:solidFill>
                  <a:srgbClr val="C00000"/>
                </a:solidFill>
              </a:rPr>
              <a:t>CODICE PROGETTO: 2021-1-IT02-KA 122-SCH-000013562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05566" y="2411636"/>
            <a:ext cx="9144000" cy="557838"/>
          </a:xfrm>
        </p:spPr>
        <p:txBody>
          <a:bodyPr/>
          <a:lstStyle/>
          <a:p>
            <a:r>
              <a:rPr lang="it-IT" b="1" dirty="0">
                <a:solidFill>
                  <a:schemeClr val="accent6">
                    <a:lumMod val="50000"/>
                  </a:schemeClr>
                </a:solidFill>
              </a:rPr>
              <a:t>Classi terze Via dell’Arte- Via del Sole- Sorrenti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6" y="874578"/>
            <a:ext cx="2305587" cy="30741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3001">
            <a:off x="3414238" y="3123177"/>
            <a:ext cx="2184848" cy="2913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1221">
            <a:off x="9708694" y="532147"/>
            <a:ext cx="2022251" cy="26963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749">
            <a:off x="6273994" y="3215785"/>
            <a:ext cx="2253670" cy="30048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6956">
            <a:off x="416675" y="4807003"/>
            <a:ext cx="2270419" cy="12438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4278">
            <a:off x="9460019" y="3580929"/>
            <a:ext cx="2141748" cy="28556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93317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633723" y="2966407"/>
            <a:ext cx="4919472" cy="717943"/>
          </a:xfrm>
          <a:noFill/>
        </p:spPr>
        <p:txBody>
          <a:bodyPr>
            <a:normAutofit/>
          </a:bodyPr>
          <a:lstStyle/>
          <a:p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 GRANO AL PANE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3353" y="-651938"/>
            <a:ext cx="2966408" cy="4469625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</p:pic>
      <p:pic>
        <p:nvPicPr>
          <p:cNvPr id="11" name="Immagin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2762837" y="5651999"/>
            <a:ext cx="1530279" cy="1180469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2" name="Immagine 11"/>
          <p:cNvPicPr/>
          <p:nvPr/>
        </p:nvPicPr>
        <p:blipFill>
          <a:blip r:embed="rId4"/>
          <a:stretch>
            <a:fillRect/>
          </a:stretch>
        </p:blipFill>
        <p:spPr>
          <a:xfrm>
            <a:off x="11076159" y="2466842"/>
            <a:ext cx="1022218" cy="827501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13" name="Immagine 12"/>
          <p:cNvPicPr/>
          <p:nvPr/>
        </p:nvPicPr>
        <p:blipFill>
          <a:blip r:embed="rId5"/>
          <a:stretch>
            <a:fillRect/>
          </a:stretch>
        </p:blipFill>
        <p:spPr>
          <a:xfrm>
            <a:off x="7829569" y="5669787"/>
            <a:ext cx="1542625" cy="1144894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14" name="Immagine 13"/>
          <p:cNvPicPr/>
          <p:nvPr/>
        </p:nvPicPr>
        <p:blipFill>
          <a:blip r:embed="rId6"/>
          <a:stretch>
            <a:fillRect/>
          </a:stretch>
        </p:blipFill>
        <p:spPr>
          <a:xfrm>
            <a:off x="94061" y="2293911"/>
            <a:ext cx="1004576" cy="837436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15" name="Immagine 14"/>
          <p:cNvPicPr/>
          <p:nvPr/>
        </p:nvPicPr>
        <p:blipFill>
          <a:blip r:embed="rId7"/>
          <a:stretch>
            <a:fillRect/>
          </a:stretch>
        </p:blipFill>
        <p:spPr>
          <a:xfrm>
            <a:off x="-34425" y="5920761"/>
            <a:ext cx="1070436" cy="937239"/>
          </a:xfrm>
          <a:prstGeom prst="rect">
            <a:avLst/>
          </a:prstGeom>
        </p:spPr>
      </p:pic>
      <p:pic>
        <p:nvPicPr>
          <p:cNvPr id="16" name="Immagine 15"/>
          <p:cNvPicPr/>
          <p:nvPr/>
        </p:nvPicPr>
        <p:blipFill>
          <a:blip r:embed="rId7"/>
          <a:stretch>
            <a:fillRect/>
          </a:stretch>
        </p:blipFill>
        <p:spPr>
          <a:xfrm>
            <a:off x="-63644" y="0"/>
            <a:ext cx="936170" cy="889574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7" name="Immagine 16"/>
          <p:cNvPicPr/>
          <p:nvPr/>
        </p:nvPicPr>
        <p:blipFill>
          <a:blip r:embed="rId7"/>
          <a:stretch>
            <a:fillRect/>
          </a:stretch>
        </p:blipFill>
        <p:spPr>
          <a:xfrm>
            <a:off x="-52149" y="0"/>
            <a:ext cx="1192401" cy="1994387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8" name="Immagine 17"/>
          <p:cNvPicPr/>
          <p:nvPr/>
        </p:nvPicPr>
        <p:blipFill>
          <a:blip r:embed="rId7"/>
          <a:stretch>
            <a:fillRect/>
          </a:stretch>
        </p:blipFill>
        <p:spPr>
          <a:xfrm>
            <a:off x="11076159" y="0"/>
            <a:ext cx="1115841" cy="1994387"/>
          </a:xfrm>
          <a:prstGeom prst="rect">
            <a:avLst/>
          </a:prstGeom>
          <a:ln w="3175">
            <a:noFill/>
          </a:ln>
        </p:spPr>
      </p:pic>
      <p:pic>
        <p:nvPicPr>
          <p:cNvPr id="19" name="Immagine 18"/>
          <p:cNvPicPr/>
          <p:nvPr/>
        </p:nvPicPr>
        <p:blipFill>
          <a:blip r:embed="rId7"/>
          <a:stretch>
            <a:fillRect/>
          </a:stretch>
        </p:blipFill>
        <p:spPr>
          <a:xfrm>
            <a:off x="2525992" y="3684350"/>
            <a:ext cx="2173213" cy="1812486"/>
          </a:xfrm>
          <a:prstGeom prst="rect">
            <a:avLst/>
          </a:prstGeom>
          <a:pattFill prst="pct10">
            <a:fgClr>
              <a:srgbClr val="FFC000"/>
            </a:fgClr>
            <a:bgClr>
              <a:schemeClr val="bg1"/>
            </a:bgClr>
          </a:pattFill>
          <a:ln>
            <a:solidFill>
              <a:srgbClr val="FFC000"/>
            </a:solidFill>
          </a:ln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" y="3515599"/>
            <a:ext cx="2264524" cy="3242798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671" y="3665827"/>
            <a:ext cx="2328578" cy="3148854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85" y="3665827"/>
            <a:ext cx="1528781" cy="166983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75" y="3739286"/>
            <a:ext cx="2248343" cy="3075395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12" y="80098"/>
            <a:ext cx="2518557" cy="3469743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269" y="80098"/>
            <a:ext cx="2330357" cy="3372441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128839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conveyor dir="l"/>
      </p:transition>
    </mc:Choice>
    <mc:Fallback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" r="7829"/>
          <a:stretch/>
        </p:blipFill>
        <p:spPr>
          <a:xfrm>
            <a:off x="9053221" y="4719450"/>
            <a:ext cx="2885326" cy="1859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5" r="12445"/>
          <a:stretch/>
        </p:blipFill>
        <p:spPr>
          <a:xfrm>
            <a:off x="9324457" y="2756830"/>
            <a:ext cx="2373213" cy="1412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18" b="26210"/>
          <a:stretch/>
        </p:blipFill>
        <p:spPr>
          <a:xfrm>
            <a:off x="262765" y="255124"/>
            <a:ext cx="1877073" cy="24399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5" y="4742846"/>
            <a:ext cx="2861872" cy="19284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4" b="4917"/>
          <a:stretch/>
        </p:blipFill>
        <p:spPr>
          <a:xfrm>
            <a:off x="4658603" y="3348507"/>
            <a:ext cx="2848087" cy="33227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5" y="2916497"/>
            <a:ext cx="2581231" cy="16183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8" b="18148"/>
          <a:stretch/>
        </p:blipFill>
        <p:spPr>
          <a:xfrm>
            <a:off x="9315520" y="330583"/>
            <a:ext cx="2473334" cy="18717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195" y="525987"/>
            <a:ext cx="2509548" cy="1676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187" y="330584"/>
            <a:ext cx="1939435" cy="2585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690" y="364709"/>
            <a:ext cx="1545659" cy="20608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611" y="3230994"/>
            <a:ext cx="2037208" cy="2629016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665" y="3230994"/>
            <a:ext cx="2037208" cy="262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55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>
        <p14:prism isContent="1"/>
      </p:transition>
    </mc:Choice>
    <mc:Fallback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625" y="85831"/>
            <a:ext cx="1324167" cy="2354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" r="8314" b="6555"/>
          <a:stretch/>
        </p:blipFill>
        <p:spPr>
          <a:xfrm>
            <a:off x="5392166" y="198982"/>
            <a:ext cx="1717479" cy="2240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9" y="4829809"/>
            <a:ext cx="3448035" cy="1939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617" y="2473174"/>
            <a:ext cx="3621715" cy="2037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63" y="4792421"/>
            <a:ext cx="3608716" cy="2029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831" y="4792421"/>
            <a:ext cx="3514501" cy="1976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627" y="2761084"/>
            <a:ext cx="3397952" cy="1911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7" r="12125"/>
          <a:stretch/>
        </p:blipFill>
        <p:spPr>
          <a:xfrm>
            <a:off x="307375" y="45447"/>
            <a:ext cx="2646415" cy="4464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623" y="62628"/>
            <a:ext cx="1933850" cy="2578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485" y="215486"/>
            <a:ext cx="2822229" cy="2116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83" y="2761084"/>
            <a:ext cx="2763461" cy="275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4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14:window dir="vert"/>
      </p:transition>
    </mc:Choice>
    <mc:Fallback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r="13543"/>
          <a:stretch/>
        </p:blipFill>
        <p:spPr>
          <a:xfrm>
            <a:off x="393894" y="112503"/>
            <a:ext cx="2546253" cy="1723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62" y="2001727"/>
            <a:ext cx="2584360" cy="1453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15" y="3668066"/>
            <a:ext cx="2258093" cy="1270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" t="5641" r="4172" b="3390"/>
          <a:stretch/>
        </p:blipFill>
        <p:spPr>
          <a:xfrm>
            <a:off x="4093698" y="267287"/>
            <a:ext cx="3319976" cy="1856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526" y="255966"/>
            <a:ext cx="3919474" cy="2204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r="13403"/>
          <a:stretch/>
        </p:blipFill>
        <p:spPr>
          <a:xfrm>
            <a:off x="8840442" y="2597104"/>
            <a:ext cx="3137096" cy="2204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12" y="4938243"/>
            <a:ext cx="3359957" cy="1889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" r="11329"/>
          <a:stretch/>
        </p:blipFill>
        <p:spPr>
          <a:xfrm>
            <a:off x="4403188" y="4736203"/>
            <a:ext cx="2841674" cy="1947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" t="8428" r="9395"/>
          <a:stretch/>
        </p:blipFill>
        <p:spPr>
          <a:xfrm>
            <a:off x="267284" y="5045157"/>
            <a:ext cx="2799471" cy="16761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r="8053"/>
          <a:stretch/>
        </p:blipFill>
        <p:spPr>
          <a:xfrm>
            <a:off x="6438934" y="2283892"/>
            <a:ext cx="1603718" cy="2427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4" r="9491" b="14433"/>
          <a:stretch/>
        </p:blipFill>
        <p:spPr>
          <a:xfrm>
            <a:off x="3440496" y="2223941"/>
            <a:ext cx="1758463" cy="2462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57" y="4271526"/>
            <a:ext cx="1546209" cy="241260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428" y="4415611"/>
            <a:ext cx="1546209" cy="241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07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">
        <p14:gallery dir="l"/>
      </p:transition>
    </mc:Choice>
    <mc:Fallback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2" r="6015" b="470"/>
          <a:stretch/>
        </p:blipFill>
        <p:spPr>
          <a:xfrm>
            <a:off x="3446977" y="443517"/>
            <a:ext cx="4834140" cy="5782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3" y="443517"/>
            <a:ext cx="2932090" cy="1649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5" y="2625679"/>
            <a:ext cx="3102378" cy="1745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727" y="155143"/>
            <a:ext cx="2345229" cy="4169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911" y="4533361"/>
            <a:ext cx="3606085" cy="2028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r="11547"/>
          <a:stretch/>
        </p:blipFill>
        <p:spPr>
          <a:xfrm>
            <a:off x="296214" y="4693137"/>
            <a:ext cx="2944969" cy="1988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511" y="33805"/>
            <a:ext cx="1693216" cy="16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605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3000">
        <p15:prstTrans prst="prestige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</TotalTime>
  <Words>38</Words>
  <Application>Microsoft Office PowerPoint</Application>
  <PresentationFormat>Widescreen</PresentationFormat>
  <Paragraphs>3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Tema di Office</vt:lpstr>
      <vt:lpstr>Erasmus+ KA 122 Seasonal@Glocal  Mobilità per l’apprendimento individuale  FINANZIATO DALLA COMUNITA’ EUROPEA  CODICE PROGETTO: 2021-1-IT02-KA 122-SCH-000013562</vt:lpstr>
      <vt:lpstr>DAL GRANO AL PANE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DAL GRANO AL PANE</dc:title>
  <dc:creator>speranza filomena</dc:creator>
  <cp:lastModifiedBy>FRANCESCO BLEFARI</cp:lastModifiedBy>
  <cp:revision>42</cp:revision>
  <dcterms:created xsi:type="dcterms:W3CDTF">2022-03-17T15:08:30Z</dcterms:created>
  <dcterms:modified xsi:type="dcterms:W3CDTF">2022-03-20T19:12:36Z</dcterms:modified>
</cp:coreProperties>
</file>